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75" r:id="rId2"/>
    <p:sldId id="268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64" r:id="rId11"/>
    <p:sldId id="265" r:id="rId12"/>
    <p:sldId id="266" r:id="rId13"/>
    <p:sldId id="274" r:id="rId14"/>
    <p:sldId id="269" r:id="rId15"/>
    <p:sldId id="270" r:id="rId16"/>
    <p:sldId id="271" r:id="rId17"/>
    <p:sldId id="272" r:id="rId18"/>
    <p:sldId id="273" r:id="rId19"/>
    <p:sldId id="276" r:id="rId20"/>
    <p:sldId id="282" r:id="rId21"/>
    <p:sldId id="283" r:id="rId22"/>
    <p:sldId id="281" r:id="rId23"/>
    <p:sldId id="280" r:id="rId24"/>
    <p:sldId id="279" r:id="rId25"/>
    <p:sldId id="278" r:id="rId26"/>
    <p:sldId id="284" r:id="rId27"/>
    <p:sldId id="277" r:id="rId28"/>
    <p:sldId id="258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09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7000">
              <a:schemeClr val="bg2">
                <a:tint val="80000"/>
                <a:satMod val="400000"/>
              </a:schemeClr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28.01.2012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hyperlink" Target="http://www.facebook.com/octanner.appreciation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gi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gi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gi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nv-online.info/" TargetMode="External"/><Relationship Id="rId3" Type="http://schemas.openxmlformats.org/officeDocument/2006/relationships/hyperlink" Target="http://www.games2010.ru/" TargetMode="External"/><Relationship Id="rId7" Type="http://schemas.openxmlformats.org/officeDocument/2006/relationships/hyperlink" Target="http://www.rian.ru/www.rbcdaily.ru/" TargetMode="External"/><Relationship Id="rId2" Type="http://schemas.openxmlformats.org/officeDocument/2006/relationships/hyperlink" Target="http://www.enci.ru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nosmi.ru/" TargetMode="External"/><Relationship Id="rId11" Type="http://schemas.openxmlformats.org/officeDocument/2006/relationships/hyperlink" Target="http://www.facebook.com/octanner.appreciation" TargetMode="External"/><Relationship Id="rId5" Type="http://schemas.openxmlformats.org/officeDocument/2006/relationships/hyperlink" Target="http://www.fotobank.ru/" TargetMode="External"/><Relationship Id="rId10" Type="http://schemas.openxmlformats.org/officeDocument/2006/relationships/hyperlink" Target="http://sport.vector-pic.com/main-ru.html" TargetMode="External"/><Relationship Id="rId4" Type="http://schemas.openxmlformats.org/officeDocument/2006/relationships/hyperlink" Target="http://www.gigagame.ru/id11995.html" TargetMode="External"/><Relationship Id="rId9" Type="http://schemas.openxmlformats.org/officeDocument/2006/relationships/hyperlink" Target="http://www.art-apple.ru/thumbnails.php?album=17&amp;page=7&amp;sort=td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0" y="0"/>
            <a:ext cx="9144000" cy="4869160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 fontScale="82500" lnSpcReduction="2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ru-RU" sz="9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ea typeface="+mj-ea"/>
                <a:cs typeface="+mj-cs"/>
              </a:rPr>
              <a:t>ЦЕННОСТИ</a:t>
            </a:r>
          </a:p>
          <a:p>
            <a:pPr lvl="0" algn="ctr">
              <a:spcBef>
                <a:spcPct val="0"/>
              </a:spcBef>
              <a:defRPr/>
            </a:pPr>
            <a:r>
              <a:rPr lang="ru-RU" sz="9000" b="1" dirty="0" smtClean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ea typeface="+mj-ea"/>
                <a:cs typeface="+mj-cs"/>
              </a:rPr>
              <a:t>ОЛИМПИЙСКИХ </a:t>
            </a:r>
          </a:p>
          <a:p>
            <a:pPr lvl="0" algn="ctr">
              <a:spcBef>
                <a:spcPct val="0"/>
              </a:spcBef>
              <a:defRPr/>
            </a:pPr>
            <a:r>
              <a:rPr lang="ru-RU" sz="9000" b="1" dirty="0" smtClean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ea typeface="+mj-ea"/>
                <a:cs typeface="+mj-cs"/>
              </a:rPr>
              <a:t>И </a:t>
            </a:r>
          </a:p>
          <a:p>
            <a:pPr lvl="0" algn="ctr">
              <a:spcBef>
                <a:spcPct val="0"/>
              </a:spcBef>
              <a:defRPr/>
            </a:pPr>
            <a:r>
              <a:rPr lang="ru-RU" sz="8000" b="1" dirty="0" smtClean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ea typeface="+mj-ea"/>
                <a:cs typeface="+mj-cs"/>
              </a:rPr>
              <a:t>ПАРАЛИМПИЙСКИХ</a:t>
            </a:r>
            <a:r>
              <a:rPr lang="ru-RU" sz="9000" b="1" dirty="0" smtClean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ea typeface="+mj-ea"/>
                <a:cs typeface="+mj-cs"/>
              </a:rPr>
              <a:t>   </a:t>
            </a:r>
            <a:r>
              <a:rPr lang="ru-RU" sz="8800" b="1" dirty="0" smtClean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ea typeface="+mj-ea"/>
                <a:cs typeface="+mj-cs"/>
              </a:rPr>
              <a:t>ИГР</a:t>
            </a: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1200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4221088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ru-RU" b="1" dirty="0" smtClean="0">
                <a:solidFill>
                  <a:srgbClr val="FFFF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АВТОР:</a:t>
            </a:r>
          </a:p>
          <a:p>
            <a:pPr lvl="0">
              <a:spcBef>
                <a:spcPct val="0"/>
              </a:spcBef>
              <a:defRPr/>
            </a:pPr>
            <a:r>
              <a:rPr lang="ru-RU" b="1" dirty="0" smtClean="0">
                <a:solidFill>
                  <a:srgbClr val="FFFF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Петренко </a:t>
            </a:r>
          </a:p>
          <a:p>
            <a:pPr lvl="0">
              <a:spcBef>
                <a:spcPct val="0"/>
              </a:spcBef>
              <a:defRPr/>
            </a:pPr>
            <a:r>
              <a:rPr lang="ru-RU" b="1" dirty="0" smtClean="0">
                <a:solidFill>
                  <a:srgbClr val="FFFF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Елена   Валерьевна</a:t>
            </a:r>
          </a:p>
          <a:p>
            <a:pPr lvl="0">
              <a:spcBef>
                <a:spcPct val="0"/>
              </a:spcBef>
              <a:defRPr/>
            </a:pPr>
            <a:r>
              <a:rPr lang="ru-RU" b="1" dirty="0" smtClean="0">
                <a:solidFill>
                  <a:srgbClr val="FFFF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Краснодарский   край</a:t>
            </a:r>
          </a:p>
          <a:p>
            <a:pPr lvl="0">
              <a:spcBef>
                <a:spcPct val="0"/>
              </a:spcBef>
              <a:defRPr/>
            </a:pPr>
            <a:r>
              <a:rPr lang="ru-RU" b="1" dirty="0" smtClean="0">
                <a:solidFill>
                  <a:srgbClr val="FFFF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Город   Сочи</a:t>
            </a:r>
          </a:p>
          <a:p>
            <a:pPr lvl="0">
              <a:spcBef>
                <a:spcPct val="0"/>
              </a:spcBef>
              <a:defRPr/>
            </a:pPr>
            <a:r>
              <a:rPr lang="ru-RU" b="1" dirty="0" smtClean="0">
                <a:solidFill>
                  <a:srgbClr val="FFFF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Общеобразовательное   учреждение</a:t>
            </a:r>
          </a:p>
          <a:p>
            <a:pPr lvl="0">
              <a:spcBef>
                <a:spcPct val="0"/>
              </a:spcBef>
              <a:defRPr/>
            </a:pPr>
            <a:r>
              <a:rPr lang="ru-RU" b="1" dirty="0" smtClean="0">
                <a:solidFill>
                  <a:srgbClr val="FFFF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Гимназия </a:t>
            </a:r>
          </a:p>
          <a:p>
            <a:pPr lvl="0">
              <a:spcBef>
                <a:spcPct val="0"/>
              </a:spcBef>
              <a:defRPr/>
            </a:pPr>
            <a:r>
              <a:rPr lang="ru-RU" b="1" dirty="0" smtClean="0">
                <a:solidFill>
                  <a:srgbClr val="FFFF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 «Школа бизнеса»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2132856"/>
          </a:xfrm>
        </p:spPr>
        <p:txBody>
          <a:bodyPr>
            <a:noAutofit/>
          </a:bodyPr>
          <a:lstStyle/>
          <a:p>
            <a:pPr algn="ctr"/>
            <a:r>
              <a:rPr lang="ru-RU" sz="6000" b="1" dirty="0" smtClean="0">
                <a:solidFill>
                  <a:srgbClr val="FF0000"/>
                </a:solidFill>
                <a:latin typeface="+mn-lt"/>
              </a:rPr>
              <a:t>ПАРАЛИМПИЙСКИЕ    ЦЕННОСТИ</a:t>
            </a:r>
            <a:endParaRPr lang="ru-RU" sz="60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2204864"/>
            <a:ext cx="8229600" cy="438912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err="1" smtClean="0"/>
              <a:t>Паралимпийские</a:t>
            </a:r>
            <a:r>
              <a:rPr lang="ru-RU" b="1" dirty="0" smtClean="0"/>
              <a:t>  ценности – </a:t>
            </a:r>
          </a:p>
          <a:p>
            <a:pPr algn="ctr">
              <a:buNone/>
            </a:pPr>
            <a:r>
              <a:rPr lang="ru-RU" b="1" dirty="0" smtClean="0"/>
              <a:t>основаны на истории</a:t>
            </a:r>
          </a:p>
          <a:p>
            <a:pPr algn="ctr">
              <a:buNone/>
            </a:pPr>
            <a:r>
              <a:rPr lang="ru-RU" b="1" dirty="0" err="1" smtClean="0"/>
              <a:t>Паралимпийского</a:t>
            </a:r>
            <a:r>
              <a:rPr lang="ru-RU" b="1" dirty="0" smtClean="0"/>
              <a:t> движения</a:t>
            </a:r>
          </a:p>
          <a:p>
            <a:pPr algn="ctr">
              <a:buNone/>
            </a:pPr>
            <a:r>
              <a:rPr lang="ru-RU" b="1" dirty="0" smtClean="0"/>
              <a:t>и принципах состязательности. </a:t>
            </a:r>
          </a:p>
          <a:p>
            <a:pPr algn="ctr">
              <a:buNone/>
            </a:pPr>
            <a:r>
              <a:rPr lang="ru-RU" b="1" dirty="0" smtClean="0"/>
              <a:t>Эти ценности апеллируют к борьбе за равные права, </a:t>
            </a:r>
          </a:p>
          <a:p>
            <a:pPr algn="ctr">
              <a:buNone/>
            </a:pPr>
            <a:r>
              <a:rPr lang="ru-RU" b="1" dirty="0" smtClean="0"/>
              <a:t>интеграцию в социум и</a:t>
            </a:r>
          </a:p>
          <a:p>
            <a:pPr algn="ctr">
              <a:buNone/>
            </a:pPr>
            <a:r>
              <a:rPr lang="ru-RU" b="1" dirty="0" smtClean="0"/>
              <a:t> самореализацию людей с инвалидностью.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pPr algn="ctr"/>
            <a:r>
              <a:rPr lang="ru-RU" b="1" dirty="0" smtClean="0"/>
              <a:t>СМЕЛОСТЬ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400600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ru-RU" b="1" dirty="0" smtClean="0"/>
              <a:t>СМЕЛОСТЬ – это каждодневное преодоление трудностей, включение в борьбу за высшие результаты. </a:t>
            </a:r>
          </a:p>
          <a:p>
            <a:pPr algn="ctr">
              <a:buNone/>
            </a:pPr>
            <a:r>
              <a:rPr lang="ru-RU" b="1" dirty="0" smtClean="0"/>
              <a:t>Это и бесстрашие перед лицом смерти в схватке с противником, и просто способность подняться</a:t>
            </a:r>
          </a:p>
          <a:p>
            <a:pPr algn="ctr">
              <a:buNone/>
            </a:pPr>
            <a:r>
              <a:rPr lang="ru-RU" b="1" dirty="0" smtClean="0"/>
              <a:t>над своими страхами ради общего блага или осуществления принятого решения. </a:t>
            </a:r>
          </a:p>
          <a:p>
            <a:pPr algn="ctr">
              <a:buNone/>
            </a:pPr>
            <a:r>
              <a:rPr lang="ru-RU" b="1" dirty="0" smtClean="0"/>
              <a:t>Это добродетель и воина, и профессионала, и гражданина. </a:t>
            </a:r>
          </a:p>
          <a:p>
            <a:pPr algn="ctr">
              <a:buNone/>
            </a:pPr>
            <a:r>
              <a:rPr lang="ru-RU" b="1" dirty="0" smtClean="0"/>
              <a:t>Это основание для уважения. Смелость следует отличать от авантюризма и безрассудства, ведь это риск, который оправдан целью.</a:t>
            </a:r>
          </a:p>
          <a:p>
            <a:pPr algn="ctr">
              <a:buNone/>
            </a:pPr>
            <a:r>
              <a:rPr lang="ru-RU" b="1" dirty="0" smtClean="0"/>
              <a:t>Можно долго рассуждать на тему того что такое смелость в </a:t>
            </a:r>
            <a:r>
              <a:rPr lang="ru-RU" b="1" dirty="0" err="1" smtClean="0"/>
              <a:t>паралимпийском</a:t>
            </a:r>
            <a:r>
              <a:rPr lang="ru-RU" b="1" dirty="0" smtClean="0"/>
              <a:t> контексте. </a:t>
            </a:r>
          </a:p>
          <a:p>
            <a:pPr algn="ctr">
              <a:buNone/>
            </a:pPr>
            <a:r>
              <a:rPr lang="ru-RU" b="1" dirty="0" smtClean="0"/>
              <a:t>Однако достаточно один раз взглянуть на наиболее экстремальные </a:t>
            </a:r>
            <a:r>
              <a:rPr lang="ru-RU" b="1" dirty="0" err="1" smtClean="0"/>
              <a:t>паралимпийские</a:t>
            </a:r>
            <a:r>
              <a:rPr lang="ru-RU" b="1" dirty="0" smtClean="0"/>
              <a:t> виды спорта, </a:t>
            </a:r>
          </a:p>
          <a:p>
            <a:pPr algn="ctr">
              <a:buNone/>
            </a:pPr>
            <a:r>
              <a:rPr lang="ru-RU" b="1" dirty="0" smtClean="0"/>
              <a:t>чтобы это прочувствовать.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099" name="Picture 3" descr="F:\учитель года\совершенство\6f8ff7da9a19.jpg"/>
          <p:cNvPicPr>
            <a:picLocks noChangeAspect="1" noChangeArrowheads="1"/>
          </p:cNvPicPr>
          <p:nvPr/>
        </p:nvPicPr>
        <p:blipFill>
          <a:blip r:embed="rId2" cstate="print"/>
          <a:srcRect b="13097"/>
          <a:stretch>
            <a:fillRect/>
          </a:stretch>
        </p:blipFill>
        <p:spPr bwMode="auto">
          <a:xfrm>
            <a:off x="1691680" y="260648"/>
            <a:ext cx="5943600" cy="3456384"/>
          </a:xfrm>
          <a:prstGeom prst="rect">
            <a:avLst/>
          </a:prstGeom>
          <a:noFill/>
        </p:spPr>
      </p:pic>
      <p:pic>
        <p:nvPicPr>
          <p:cNvPr id="4098" name="Picture 2" descr="F:\учитель года\совершенство\323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4077072"/>
            <a:ext cx="2803645" cy="2088232"/>
          </a:xfrm>
          <a:prstGeom prst="rect">
            <a:avLst/>
          </a:prstGeom>
          <a:noFill/>
        </p:spPr>
      </p:pic>
      <p:pic>
        <p:nvPicPr>
          <p:cNvPr id="11266" name="Picture 2" descr="F:\учитель года\картинка\иконки\пара\i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0765839">
            <a:off x="755576" y="3284984"/>
            <a:ext cx="2188306" cy="2819548"/>
          </a:xfrm>
          <a:prstGeom prst="rect">
            <a:avLst/>
          </a:prstGeom>
          <a:noFill/>
        </p:spPr>
      </p:pic>
      <p:pic>
        <p:nvPicPr>
          <p:cNvPr id="11267" name="Picture 3" descr="F:\учитель года\картинка\иконки\пара\аыВмЫа.jpe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1424466">
            <a:off x="6043635" y="3919528"/>
            <a:ext cx="2837063" cy="19043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pPr algn="ctr"/>
            <a:r>
              <a:rPr lang="ru-RU" b="1" dirty="0" smtClean="0"/>
              <a:t>РАВЕНСТВО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5616624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b="1" dirty="0" smtClean="0"/>
              <a:t>РАВЕНСТВО – это прежде всего равенство возможностей людей с инвалидностью. </a:t>
            </a:r>
          </a:p>
          <a:p>
            <a:pPr algn="ctr">
              <a:buNone/>
            </a:pPr>
            <a:r>
              <a:rPr lang="ru-RU" b="1" dirty="0" smtClean="0"/>
              <a:t>Обеспечивается  </a:t>
            </a:r>
            <a:r>
              <a:rPr lang="ru-RU" b="1" dirty="0" err="1" smtClean="0"/>
              <a:t>безбарьерной</a:t>
            </a:r>
            <a:r>
              <a:rPr lang="ru-RU" b="1" dirty="0" smtClean="0"/>
              <a:t>  средой и другими условиями  жизни  инвалидов в обществе.</a:t>
            </a:r>
          </a:p>
          <a:p>
            <a:pPr algn="ctr">
              <a:buNone/>
            </a:pPr>
            <a:r>
              <a:rPr lang="ru-RU" b="1" dirty="0" smtClean="0"/>
              <a:t>Равенство возможностей предполагает, </a:t>
            </a:r>
          </a:p>
          <a:p>
            <a:pPr algn="ctr">
              <a:buNone/>
            </a:pPr>
            <a:r>
              <a:rPr lang="ru-RU" b="1" dirty="0" smtClean="0"/>
              <a:t>что успех человека не должен зависеть</a:t>
            </a:r>
          </a:p>
          <a:p>
            <a:pPr algn="ctr">
              <a:buNone/>
            </a:pPr>
            <a:r>
              <a:rPr lang="ru-RU" b="1" dirty="0" smtClean="0"/>
              <a:t>от его этнического, религиозного и главное – социального происхождения. </a:t>
            </a:r>
          </a:p>
          <a:p>
            <a:pPr algn="ctr">
              <a:buNone/>
            </a:pPr>
            <a:r>
              <a:rPr lang="ru-RU" b="1" dirty="0" smtClean="0"/>
              <a:t>Олимпийское движение изначально не было проникнуто стремлением к равенству: лишь постепенно в него вовлекались женщины, представители бедных слоев населения, люди разных культур и рас.</a:t>
            </a:r>
          </a:p>
          <a:p>
            <a:pPr algn="ctr">
              <a:buNone/>
            </a:pPr>
            <a:r>
              <a:rPr lang="ru-RU" b="1" dirty="0" smtClean="0"/>
              <a:t>В 1988 году был сделан большой шаг вперед к равенству возможностей спортсменов-олимпийцев и </a:t>
            </a:r>
            <a:r>
              <a:rPr lang="ru-RU" b="1" dirty="0" err="1" smtClean="0"/>
              <a:t>паралимпийцев</a:t>
            </a:r>
            <a:r>
              <a:rPr lang="ru-RU" b="1" dirty="0" smtClean="0"/>
              <a:t>. </a:t>
            </a:r>
          </a:p>
          <a:p>
            <a:pPr algn="ctr">
              <a:buNone/>
            </a:pPr>
            <a:r>
              <a:rPr lang="ru-RU" b="1" dirty="0" smtClean="0"/>
              <a:t>Впервые в истории </a:t>
            </a:r>
            <a:r>
              <a:rPr lang="ru-RU" b="1" dirty="0" err="1" smtClean="0"/>
              <a:t>Паралимпийские</a:t>
            </a:r>
            <a:r>
              <a:rPr lang="ru-RU" b="1" dirty="0" smtClean="0"/>
              <a:t> игры проводились сразу после Олимпийских –</a:t>
            </a:r>
          </a:p>
          <a:p>
            <a:pPr algn="ctr">
              <a:buNone/>
            </a:pPr>
            <a:r>
              <a:rPr lang="ru-RU" b="1" dirty="0" smtClean="0"/>
              <a:t>в том же городе и на тех же объектах.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122" name="Picture 2" descr="F:\учитель года\совершенство\555555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573016"/>
            <a:ext cx="4334269" cy="2952328"/>
          </a:xfrm>
          <a:prstGeom prst="rect">
            <a:avLst/>
          </a:prstGeom>
          <a:noFill/>
        </p:spPr>
      </p:pic>
      <p:pic>
        <p:nvPicPr>
          <p:cNvPr id="5124" name="Picture 4" descr="F:\учитель года\совершенство\пара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251126">
            <a:off x="667508" y="829823"/>
            <a:ext cx="3863811" cy="2567053"/>
          </a:xfrm>
          <a:prstGeom prst="rect">
            <a:avLst/>
          </a:prstGeom>
          <a:noFill/>
        </p:spPr>
      </p:pic>
      <p:pic>
        <p:nvPicPr>
          <p:cNvPr id="12290" name="Picture 2" descr="F:\учитель года\картинка\иконки\пара\у3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80112" y="620688"/>
            <a:ext cx="2492658" cy="2908101"/>
          </a:xfrm>
          <a:prstGeom prst="rect">
            <a:avLst/>
          </a:prstGeom>
          <a:noFill/>
        </p:spPr>
      </p:pic>
      <p:pic>
        <p:nvPicPr>
          <p:cNvPr id="12291" name="Picture 3" descr="F:\учитель года\картинка\иконки\пара\ва.jpe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1234272">
            <a:off x="4908986" y="3767535"/>
            <a:ext cx="3123233" cy="20750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188640" y="188640"/>
            <a:ext cx="8229600" cy="1143000"/>
          </a:xfrm>
        </p:spPr>
        <p:txBody>
          <a:bodyPr/>
          <a:lstStyle/>
          <a:p>
            <a:pPr algn="ctr"/>
            <a:r>
              <a:rPr lang="ru-RU" b="1" dirty="0" smtClean="0"/>
              <a:t>РЕШИМОСТЬ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924944"/>
            <a:ext cx="7992888" cy="3744416"/>
          </a:xfrm>
        </p:spPr>
        <p:txBody>
          <a:bodyPr>
            <a:normAutofit fontScale="62500" lnSpcReduction="20000"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РЕШИМОСТЬ – то, что требуется от </a:t>
            </a:r>
            <a:r>
              <a:rPr lang="ru-RU" b="1" dirty="0" err="1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атлета-паралимпийца</a:t>
            </a:r>
            <a:r>
              <a:rPr lang="ru-RU" b="1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 в многократном размере для достижения</a:t>
            </a:r>
            <a:r>
              <a:rPr lang="ru-RU" b="1" dirty="0" smtClean="0">
                <a:solidFill>
                  <a:srgbClr val="002060"/>
                </a:solidFill>
                <a:ea typeface="Calibri"/>
                <a:cs typeface="Times New Roman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результата.</a:t>
            </a:r>
            <a:r>
              <a:rPr lang="ru-RU" b="1" dirty="0" smtClean="0">
                <a:solidFill>
                  <a:srgbClr val="002060"/>
                </a:solidFill>
                <a:ea typeface="Calibri"/>
                <a:cs typeface="Times New Roman"/>
              </a:rPr>
              <a:t> 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Решимость не мешает улыбаться Оскару </a:t>
            </a:r>
            <a:r>
              <a:rPr lang="ru-RU" b="1" dirty="0" err="1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Писто-риусу</a:t>
            </a:r>
            <a:r>
              <a:rPr lang="ru-RU" b="1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 – южноафриканскому бегуну, который умудрился выиграть 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3 золотых медали на </a:t>
            </a:r>
            <a:r>
              <a:rPr lang="ru-RU" b="1" dirty="0" err="1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Паралимпийских</a:t>
            </a:r>
            <a:r>
              <a:rPr lang="ru-RU" b="1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 играх в категории T44 (ампутация ноги выше</a:t>
            </a:r>
            <a:r>
              <a:rPr lang="ru-RU" b="1" dirty="0" smtClean="0">
                <a:solidFill>
                  <a:srgbClr val="002060"/>
                </a:solidFill>
                <a:ea typeface="Calibri"/>
                <a:cs typeface="Times New Roman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колена), передвигаясь на двух протезах-«гепардах»</a:t>
            </a:r>
            <a:r>
              <a:rPr lang="ru-RU" b="1" dirty="0" smtClean="0">
                <a:solidFill>
                  <a:srgbClr val="002060"/>
                </a:solidFill>
                <a:ea typeface="Calibri"/>
                <a:cs typeface="Times New Roman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(у Оскара ампутированы обе ноги).</a:t>
            </a:r>
            <a:r>
              <a:rPr lang="ru-RU" b="1" dirty="0" smtClean="0">
                <a:solidFill>
                  <a:srgbClr val="002060"/>
                </a:solidFill>
                <a:ea typeface="Calibri"/>
                <a:cs typeface="Times New Roman"/>
              </a:rPr>
              <a:t> 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Вся ЮАР с волнением следила за его попыткой</a:t>
            </a:r>
            <a:r>
              <a:rPr lang="ru-RU" b="1" dirty="0" smtClean="0">
                <a:solidFill>
                  <a:srgbClr val="002060"/>
                </a:solidFill>
                <a:ea typeface="Calibri"/>
                <a:cs typeface="Times New Roman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заявиться на Олимпийские игры 2008 г. Всего 0,7секунд не дали ему стать первым спортсменом с ампутацией ноги, принявшим участие в Олимпийских</a:t>
            </a:r>
            <a:r>
              <a:rPr lang="ru-RU" b="1" dirty="0" smtClean="0">
                <a:solidFill>
                  <a:srgbClr val="002060"/>
                </a:solidFill>
                <a:ea typeface="Calibri"/>
                <a:cs typeface="Times New Roman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играх. 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Однако в его решимости ни у кого в мире сомнений не осталось.</a:t>
            </a:r>
            <a:endParaRPr lang="ru-RU" b="1" dirty="0" smtClean="0">
              <a:solidFill>
                <a:srgbClr val="002060"/>
              </a:solidFill>
              <a:ea typeface="Calibri"/>
              <a:cs typeface="Times New Roman"/>
            </a:endParaRPr>
          </a:p>
          <a:p>
            <a:endParaRPr lang="ru-RU" dirty="0"/>
          </a:p>
        </p:txBody>
      </p:sp>
      <p:pic>
        <p:nvPicPr>
          <p:cNvPr id="9218" name="Picture 2" descr="F:\учитель года\картинка\иконки\рплпнль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332656"/>
            <a:ext cx="2944217" cy="24368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149" name="Picture 5" descr="F:\учитель года\совершенство\9999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404664"/>
            <a:ext cx="2145644" cy="3240360"/>
          </a:xfrm>
          <a:prstGeom prst="rect">
            <a:avLst/>
          </a:prstGeom>
          <a:noFill/>
        </p:spPr>
      </p:pic>
      <p:pic>
        <p:nvPicPr>
          <p:cNvPr id="6150" name="Picture 6" descr="F:\учитель года\совершенство\454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404664"/>
            <a:ext cx="4453086" cy="3443720"/>
          </a:xfrm>
          <a:prstGeom prst="rect">
            <a:avLst/>
          </a:prstGeom>
          <a:noFill/>
        </p:spPr>
      </p:pic>
      <p:pic>
        <p:nvPicPr>
          <p:cNvPr id="13314" name="Picture 2" descr="F:\учитель года\картинка\иконки\пара\ым ЯЫсм ЯЫ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35946" y="2996952"/>
            <a:ext cx="4660476" cy="30963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-171400"/>
            <a:ext cx="8229600" cy="1143000"/>
          </a:xfrm>
        </p:spPr>
        <p:txBody>
          <a:bodyPr/>
          <a:lstStyle/>
          <a:p>
            <a:pPr algn="ctr"/>
            <a:r>
              <a:rPr lang="ru-RU" b="1" dirty="0" smtClean="0"/>
              <a:t>ВДОХНОВЕНИЕ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9632" y="953344"/>
            <a:ext cx="7509520" cy="5904656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b="1" dirty="0" smtClean="0"/>
              <a:t>ВДОХНОВЕНИЕ – это то, что подталкивает к собственным свершениям или как минимум вызывает чувство сопричастности общему действу. </a:t>
            </a:r>
          </a:p>
          <a:p>
            <a:pPr algn="ctr">
              <a:buNone/>
            </a:pPr>
            <a:r>
              <a:rPr lang="ru-RU" b="1" dirty="0" smtClean="0"/>
              <a:t>Вдохновение передается от атлетов всем зрителям. </a:t>
            </a:r>
          </a:p>
          <a:p>
            <a:pPr algn="ctr">
              <a:buNone/>
            </a:pPr>
            <a:r>
              <a:rPr lang="ru-RU" b="1" dirty="0" smtClean="0"/>
              <a:t>В общем это, конечно, лучше испытать самому – приглашаем всех на соревнования </a:t>
            </a:r>
            <a:r>
              <a:rPr lang="ru-RU" b="1" dirty="0" err="1" smtClean="0"/>
              <a:t>паралимпийцев</a:t>
            </a:r>
            <a:r>
              <a:rPr lang="ru-RU" b="1" dirty="0" smtClean="0"/>
              <a:t>!</a:t>
            </a:r>
          </a:p>
          <a:p>
            <a:pPr algn="ctr">
              <a:buNone/>
            </a:pPr>
            <a:r>
              <a:rPr lang="ru-RU" b="1" dirty="0" smtClean="0"/>
              <a:t>Однако вдохновение нужно не только зрителям, но и самим атлетам. </a:t>
            </a:r>
          </a:p>
          <a:p>
            <a:pPr algn="ctr">
              <a:buNone/>
            </a:pPr>
            <a:r>
              <a:rPr lang="ru-RU" b="1" dirty="0" smtClean="0"/>
              <a:t>Так, в 2010 году компания </a:t>
            </a:r>
            <a:r>
              <a:rPr lang="ru-RU" b="1" dirty="0" err="1" smtClean="0"/>
              <a:t>O.C.Tanner</a:t>
            </a:r>
            <a:r>
              <a:rPr lang="ru-RU" b="1" dirty="0" smtClean="0"/>
              <a:t> (партнер Олимпийского комитета США) учредила специальную награду – </a:t>
            </a:r>
            <a:r>
              <a:rPr lang="ru-RU" b="1" dirty="0" err="1" smtClean="0"/>
              <a:t>Paralympic</a:t>
            </a:r>
            <a:r>
              <a:rPr lang="ru-RU" b="1" dirty="0" smtClean="0"/>
              <a:t> </a:t>
            </a:r>
            <a:r>
              <a:rPr lang="ru-RU" b="1" dirty="0" err="1" smtClean="0"/>
              <a:t>Inspiration</a:t>
            </a:r>
            <a:endParaRPr lang="ru-RU" b="1" dirty="0" smtClean="0"/>
          </a:p>
          <a:p>
            <a:pPr algn="ctr">
              <a:buNone/>
            </a:pPr>
            <a:r>
              <a:rPr lang="ru-RU" b="1" dirty="0" err="1" smtClean="0"/>
              <a:t>Award</a:t>
            </a:r>
            <a:r>
              <a:rPr lang="ru-RU" b="1" dirty="0" smtClean="0"/>
              <a:t>,   чтобы выразить поддержку всем тем, кто помогает </a:t>
            </a:r>
            <a:r>
              <a:rPr lang="ru-RU" b="1" dirty="0" err="1" smtClean="0"/>
              <a:t>спортсменам-паралимпийцам</a:t>
            </a:r>
            <a:r>
              <a:rPr lang="ru-RU" b="1" dirty="0" smtClean="0"/>
              <a:t> преодолевать себя и добиваться успеха:</a:t>
            </a:r>
          </a:p>
          <a:p>
            <a:pPr algn="ctr">
              <a:buNone/>
            </a:pPr>
            <a:r>
              <a:rPr lang="ru-RU" b="1" dirty="0" smtClean="0"/>
              <a:t> их тренерам, врачам, родным и близким.</a:t>
            </a:r>
          </a:p>
          <a:p>
            <a:pPr algn="ctr">
              <a:buNone/>
            </a:pPr>
            <a:r>
              <a:rPr lang="ru-RU" b="1" dirty="0" smtClean="0"/>
              <a:t>Победителей определяют люди, которые голосуют за историю успеха на страничке в </a:t>
            </a:r>
            <a:r>
              <a:rPr lang="ru-RU" b="1" dirty="0" err="1" smtClean="0"/>
              <a:t>Facebook</a:t>
            </a:r>
            <a:r>
              <a:rPr lang="ru-RU" b="1" dirty="0" smtClean="0"/>
              <a:t> </a:t>
            </a:r>
            <a:r>
              <a:rPr lang="ru-RU" b="1" dirty="0" smtClean="0">
                <a:hlinkClick r:id="rId2"/>
              </a:rPr>
              <a:t>http://www.facebook.com/octanner.appreciation</a:t>
            </a:r>
            <a:r>
              <a:rPr lang="ru-RU" b="1" dirty="0" smtClean="0"/>
              <a:t>.</a:t>
            </a:r>
          </a:p>
          <a:p>
            <a:pPr algn="ctr">
              <a:buNone/>
            </a:pPr>
            <a:r>
              <a:rPr lang="ru-RU" b="1" dirty="0" smtClean="0"/>
              <a:t> Награда представляет собой памятное кольцо из золота 583 пробы. </a:t>
            </a:r>
          </a:p>
          <a:p>
            <a:pPr algn="ctr">
              <a:buNone/>
            </a:pPr>
            <a:r>
              <a:rPr lang="ru-RU" b="1" dirty="0" smtClean="0"/>
              <a:t>Кстати, канадское население добилось прямой трансляции </a:t>
            </a:r>
            <a:r>
              <a:rPr lang="ru-RU" b="1" dirty="0" err="1" smtClean="0"/>
              <a:t>Паралимпийских</a:t>
            </a:r>
            <a:r>
              <a:rPr lang="ru-RU" b="1" dirty="0" smtClean="0"/>
              <a:t> игр в Ванкувере, которая не предполагалась – люди хотели видеть и сопереживать атлетам именно в момент состязаний!</a:t>
            </a:r>
          </a:p>
          <a:p>
            <a:endParaRPr lang="ru-RU" dirty="0"/>
          </a:p>
        </p:txBody>
      </p:sp>
      <p:pic>
        <p:nvPicPr>
          <p:cNvPr id="10242" name="Picture 2" descr="C:\Users\Gamer's\Desktop\app_full_proxy.php.jpg"/>
          <p:cNvPicPr>
            <a:picLocks noChangeAspect="1" noChangeArrowheads="1"/>
          </p:cNvPicPr>
          <p:nvPr/>
        </p:nvPicPr>
        <p:blipFill>
          <a:blip r:embed="rId3" cstate="print"/>
          <a:srcRect l="53265" t="49213" r="27019" b="7030"/>
          <a:stretch>
            <a:fillRect/>
          </a:stretch>
        </p:blipFill>
        <p:spPr bwMode="auto">
          <a:xfrm>
            <a:off x="467544" y="5373216"/>
            <a:ext cx="919560" cy="112035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4338" name="Picture 2" descr="F:\учитель года\картинка\иконки\пара\чсм Ы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340768"/>
            <a:ext cx="3208224" cy="2131491"/>
          </a:xfrm>
          <a:prstGeom prst="rect">
            <a:avLst/>
          </a:prstGeom>
          <a:noFill/>
        </p:spPr>
      </p:pic>
      <p:pic>
        <p:nvPicPr>
          <p:cNvPr id="14339" name="Picture 3" descr="F:\учитель года\картинка\иконки\пара\гзпзпп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03593">
            <a:off x="3962397" y="1220352"/>
            <a:ext cx="4348084" cy="2907580"/>
          </a:xfrm>
          <a:prstGeom prst="rect">
            <a:avLst/>
          </a:prstGeom>
          <a:noFill/>
        </p:spPr>
      </p:pic>
      <p:pic>
        <p:nvPicPr>
          <p:cNvPr id="14340" name="Picture 4" descr="F:\учитель года\картинка\иконки\пара\игизрг89з08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94538" y="3573016"/>
            <a:ext cx="3024336" cy="25922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-243408"/>
            <a:ext cx="8229600" cy="1143000"/>
          </a:xfrm>
        </p:spPr>
        <p:txBody>
          <a:bodyPr/>
          <a:lstStyle/>
          <a:p>
            <a:r>
              <a:rPr lang="ru-RU" dirty="0" smtClean="0"/>
              <a:t>ОЛИМПИЙСКАЯ ИГРОТЕКА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052736"/>
            <a:ext cx="3960440" cy="504056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900" b="1" dirty="0" smtClean="0"/>
              <a:t>Конкурс «Художники». </a:t>
            </a:r>
            <a:r>
              <a:rPr lang="ru-RU" sz="2900" dirty="0" smtClean="0"/>
              <a:t>Команда должна изобразить снеговика, каждый участник рисует один элемент. Кто быстрее справится, тот и победит.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1026" name="Picture 2" descr="F:\учитель года\картинка\1259461022_1259438849_ne-003-snegovik.jpg"/>
          <p:cNvPicPr>
            <a:picLocks noChangeAspect="1" noChangeArrowheads="1"/>
          </p:cNvPicPr>
          <p:nvPr/>
        </p:nvPicPr>
        <p:blipFill>
          <a:blip r:embed="rId2" cstate="print"/>
          <a:srcRect b="9449"/>
          <a:stretch>
            <a:fillRect/>
          </a:stretch>
        </p:blipFill>
        <p:spPr bwMode="auto">
          <a:xfrm>
            <a:off x="4860032" y="1340768"/>
            <a:ext cx="3511704" cy="46085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6600" b="1" dirty="0" smtClean="0"/>
              <a:t>ЦЕННОСТИ</a:t>
            </a:r>
            <a:r>
              <a:rPr lang="ru-RU" sz="1200" dirty="0" smtClean="0"/>
              <a:t/>
            </a:r>
            <a:br>
              <a:rPr lang="ru-RU" sz="1200" dirty="0" smtClean="0"/>
            </a:br>
            <a:endParaRPr lang="ru-RU" sz="1200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107504" y="1700808"/>
            <a:ext cx="6480720" cy="5237936"/>
          </a:xfrm>
        </p:spPr>
        <p:txBody>
          <a:bodyPr>
            <a:normAutofit fontScale="40000" lnSpcReduction="20000"/>
          </a:bodyPr>
          <a:lstStyle/>
          <a:p>
            <a:pPr algn="ctr">
              <a:buNone/>
            </a:pPr>
            <a:r>
              <a:rPr lang="ru-RU" sz="2800" b="1" i="1" dirty="0" smtClean="0">
                <a:solidFill>
                  <a:srgbClr val="002060"/>
                </a:solidFill>
              </a:rPr>
              <a:t>       </a:t>
            </a:r>
            <a:r>
              <a:rPr lang="ru-RU" sz="3800" b="1" i="1" dirty="0" smtClean="0">
                <a:solidFill>
                  <a:srgbClr val="002060"/>
                </a:solidFill>
              </a:rPr>
              <a:t>«</a:t>
            </a:r>
            <a:r>
              <a:rPr lang="ru-RU" sz="3800" b="1" i="1" dirty="0" err="1" smtClean="0">
                <a:solidFill>
                  <a:srgbClr val="002060"/>
                </a:solidFill>
              </a:rPr>
              <a:t>Олимпизм</a:t>
            </a:r>
            <a:r>
              <a:rPr lang="ru-RU" sz="3800" b="1" i="1" dirty="0" smtClean="0">
                <a:solidFill>
                  <a:srgbClr val="002060"/>
                </a:solidFill>
              </a:rPr>
              <a:t> – это философия жизни, превозносящая и объединяющую в сбалансированное целое качества тела, воли и разума. Смесь спорта с культурой</a:t>
            </a:r>
            <a:r>
              <a:rPr lang="ru-RU" sz="3800" b="1" dirty="0" smtClean="0">
                <a:solidFill>
                  <a:srgbClr val="002060"/>
                </a:solidFill>
              </a:rPr>
              <a:t> </a:t>
            </a:r>
            <a:r>
              <a:rPr lang="ru-RU" sz="3800" b="1" i="1" dirty="0" smtClean="0">
                <a:solidFill>
                  <a:srgbClr val="002060"/>
                </a:solidFill>
              </a:rPr>
              <a:t>и образованием – Олимпийское движение – стремится к созданию образа жизни, основанного на радости, строящейся на усилиях, просветительском значении хорошего примера и уважения универсальных  основополагающих этических принципов»</a:t>
            </a:r>
            <a:r>
              <a:rPr lang="ru-RU" sz="3800" b="1" dirty="0" smtClean="0">
                <a:solidFill>
                  <a:srgbClr val="002060"/>
                </a:solidFill>
              </a:rPr>
              <a:t/>
            </a:r>
            <a:br>
              <a:rPr lang="ru-RU" sz="3800" b="1" dirty="0" smtClean="0">
                <a:solidFill>
                  <a:srgbClr val="002060"/>
                </a:solidFill>
              </a:rPr>
            </a:br>
            <a:r>
              <a:rPr lang="ru-RU" sz="3800" b="1" dirty="0" smtClean="0">
                <a:solidFill>
                  <a:srgbClr val="002060"/>
                </a:solidFill>
              </a:rPr>
              <a:t>(«Олимпийская хартия», Основные принципы, пункт 1.)</a:t>
            </a:r>
          </a:p>
          <a:p>
            <a:pPr algn="ctr">
              <a:buNone/>
            </a:pPr>
            <a:r>
              <a:rPr lang="ru-RU" sz="3800" b="1" dirty="0" smtClean="0">
                <a:solidFill>
                  <a:srgbClr val="002060"/>
                </a:solidFill>
              </a:rPr>
              <a:t/>
            </a:r>
            <a:br>
              <a:rPr lang="ru-RU" sz="3800" b="1" dirty="0" smtClean="0">
                <a:solidFill>
                  <a:srgbClr val="002060"/>
                </a:solidFill>
              </a:rPr>
            </a:br>
            <a:r>
              <a:rPr lang="ru-RU" sz="3800" b="1" dirty="0" smtClean="0">
                <a:solidFill>
                  <a:srgbClr val="002060"/>
                </a:solidFill>
              </a:rPr>
              <a:t>Идею </a:t>
            </a:r>
            <a:r>
              <a:rPr lang="ru-RU" sz="3800" b="1" dirty="0" err="1" smtClean="0">
                <a:solidFill>
                  <a:srgbClr val="002060"/>
                </a:solidFill>
              </a:rPr>
              <a:t>Олимпизма</a:t>
            </a:r>
            <a:r>
              <a:rPr lang="ru-RU" sz="3800" b="1" dirty="0" smtClean="0">
                <a:solidFill>
                  <a:srgbClr val="002060"/>
                </a:solidFill>
              </a:rPr>
              <a:t> сформулировал «отец» современных олимпиад Пьер де Кубертен в своем докладе, прочитанном в Сорбонне. Речь в нем шла о том, что мир должен объединиться единой идеей спор-</a:t>
            </a:r>
            <a:br>
              <a:rPr lang="ru-RU" sz="3800" b="1" dirty="0" smtClean="0">
                <a:solidFill>
                  <a:srgbClr val="002060"/>
                </a:solidFill>
              </a:rPr>
            </a:br>
            <a:r>
              <a:rPr lang="ru-RU" sz="3800" b="1" dirty="0" err="1" smtClean="0">
                <a:solidFill>
                  <a:srgbClr val="002060"/>
                </a:solidFill>
              </a:rPr>
              <a:t>тивного</a:t>
            </a:r>
            <a:r>
              <a:rPr lang="ru-RU" sz="3800" b="1" dirty="0" smtClean="0">
                <a:solidFill>
                  <a:srgbClr val="002060"/>
                </a:solidFill>
              </a:rPr>
              <a:t> состязания, а молодежь не должна забывать о великой ценности здоровья.</a:t>
            </a:r>
            <a:br>
              <a:rPr lang="ru-RU" sz="3800" b="1" dirty="0" smtClean="0">
                <a:solidFill>
                  <a:srgbClr val="002060"/>
                </a:solidFill>
              </a:rPr>
            </a:br>
            <a:r>
              <a:rPr lang="ru-RU" sz="3800" b="1" dirty="0" smtClean="0">
                <a:solidFill>
                  <a:srgbClr val="002060"/>
                </a:solidFill>
              </a:rPr>
              <a:t>Пьер де Кубертен видел в себе прежде всего педагога. По его мнению, спорт должен стать частью</a:t>
            </a:r>
            <a:br>
              <a:rPr lang="ru-RU" sz="3800" b="1" dirty="0" smtClean="0">
                <a:solidFill>
                  <a:srgbClr val="002060"/>
                </a:solidFill>
              </a:rPr>
            </a:br>
            <a:r>
              <a:rPr lang="ru-RU" sz="3800" b="1" dirty="0" smtClean="0">
                <a:solidFill>
                  <a:srgbClr val="002060"/>
                </a:solidFill>
              </a:rPr>
              <a:t>образовательного процесса для каждого молодого человека, так же как наука, литература и искусство.</a:t>
            </a:r>
            <a:br>
              <a:rPr lang="ru-RU" sz="3800" b="1" dirty="0" smtClean="0">
                <a:solidFill>
                  <a:srgbClr val="002060"/>
                </a:solidFill>
              </a:rPr>
            </a:br>
            <a:r>
              <a:rPr lang="ru-RU" sz="3800" b="1" dirty="0" smtClean="0">
                <a:solidFill>
                  <a:srgbClr val="002060"/>
                </a:solidFill>
              </a:rPr>
              <a:t>Его цель состояла в том, чтобы культивировать гармоничное воспитание тела и ума. Олимпийские игры позволили Кубертену передать свои образовательные концепции международной общественности.</a:t>
            </a:r>
            <a:br>
              <a:rPr lang="ru-RU" sz="3800" b="1" dirty="0" smtClean="0">
                <a:solidFill>
                  <a:srgbClr val="002060"/>
                </a:solidFill>
              </a:rPr>
            </a:br>
            <a:r>
              <a:rPr lang="ru-RU" sz="3800" b="1" dirty="0" smtClean="0">
                <a:solidFill>
                  <a:srgbClr val="002060"/>
                </a:solidFill>
              </a:rPr>
              <a:t>Олимпийское движение придерживается принципов Кубертена. Сегодня с помощью образования </a:t>
            </a:r>
            <a:r>
              <a:rPr lang="ru-RU" sz="3800" b="1" dirty="0" err="1" smtClean="0">
                <a:solidFill>
                  <a:srgbClr val="002060"/>
                </a:solidFill>
              </a:rPr>
              <a:t>Олимпизм</a:t>
            </a:r>
            <a:r>
              <a:rPr lang="ru-RU" sz="3800" b="1" dirty="0" smtClean="0">
                <a:solidFill>
                  <a:srgbClr val="002060"/>
                </a:solidFill>
              </a:rPr>
              <a:t> стал универсальным  учением, основанным на фундаментальных человеческих ценностях.</a:t>
            </a:r>
            <a:endParaRPr lang="ru-RU" sz="3800" b="1" dirty="0">
              <a:solidFill>
                <a:srgbClr val="002060"/>
              </a:solidFill>
            </a:endParaRPr>
          </a:p>
        </p:txBody>
      </p:sp>
      <p:pic>
        <p:nvPicPr>
          <p:cNvPr id="8194" name="Picture 2" descr="F:\учитель года\совершенство\виды спорта\i.jpe877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1196752"/>
            <a:ext cx="1732458" cy="2552764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6804248" y="4005064"/>
            <a:ext cx="22216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Пьер де Кубертен 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-243408"/>
            <a:ext cx="8229600" cy="1143000"/>
          </a:xfrm>
        </p:spPr>
        <p:txBody>
          <a:bodyPr/>
          <a:lstStyle/>
          <a:p>
            <a:r>
              <a:rPr lang="ru-RU" dirty="0" smtClean="0"/>
              <a:t>ОЛИМПИЙСКАЯ ИГРОТЕКА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881336"/>
            <a:ext cx="4392488" cy="59766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900" b="1" dirty="0" smtClean="0"/>
              <a:t>Конкурс «</a:t>
            </a:r>
            <a:r>
              <a:rPr lang="ru-RU" sz="2900" b="1" dirty="0" err="1" smtClean="0"/>
              <a:t>Скейтбордисты</a:t>
            </a:r>
            <a:r>
              <a:rPr lang="ru-RU" sz="2900" b="1" dirty="0" smtClean="0"/>
              <a:t>». </a:t>
            </a:r>
            <a:r>
              <a:rPr lang="ru-RU" sz="2900" dirty="0" smtClean="0"/>
              <a:t>Каждой команде выдаётся скейтборд, две швабры и детское ружьё с пульками. Игрокам необходимо сделать круг вокруг школы на скейтборде, помогая швабрами, а в завершении попасть в мишень.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Picture 10" descr="SPORT0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 rot="21306958">
            <a:off x="5004048" y="1484784"/>
            <a:ext cx="3171750" cy="3960440"/>
          </a:xfrm>
          <a:prstGeom prst="rect">
            <a:avLst/>
          </a:prstGeom>
          <a:noFill/>
          <a:ln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-243408"/>
            <a:ext cx="8229600" cy="1143000"/>
          </a:xfrm>
        </p:spPr>
        <p:txBody>
          <a:bodyPr/>
          <a:lstStyle/>
          <a:p>
            <a:r>
              <a:rPr lang="ru-RU" dirty="0" smtClean="0"/>
              <a:t>ОЛИМПИЙСКАЯ ИГРОТЕКА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052736"/>
            <a:ext cx="3672408" cy="59766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900" b="1" dirty="0" smtClean="0"/>
              <a:t>Конкурс «Кёрлинг». </a:t>
            </a:r>
            <a:r>
              <a:rPr lang="ru-RU" sz="2900" dirty="0" smtClean="0"/>
              <a:t>Каждой команде выдаётся швабра и мяч. Необходимо попасть в цель. Играет  целая команда. 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2050" name="Picture 2" descr="F:\учитель года\картинка\иконки\4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556792"/>
            <a:ext cx="3816424" cy="38164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-243408"/>
            <a:ext cx="8229600" cy="1143000"/>
          </a:xfrm>
        </p:spPr>
        <p:txBody>
          <a:bodyPr/>
          <a:lstStyle/>
          <a:p>
            <a:r>
              <a:rPr lang="ru-RU" dirty="0" smtClean="0"/>
              <a:t>ОЛИМПИЙСКАЯ ИГРОТЕКА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412776"/>
            <a:ext cx="2808312" cy="59766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900" b="1" dirty="0" smtClean="0"/>
              <a:t>Конкурс «Коньки». </a:t>
            </a:r>
          </a:p>
          <a:p>
            <a:pPr algn="ctr">
              <a:buNone/>
            </a:pPr>
            <a:r>
              <a:rPr lang="ru-RU" sz="2900" dirty="0" smtClean="0"/>
              <a:t>  На роликах объехать школу несколько раз.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3074" name="Picture 2" descr="F:\учитель года\картинка\иконки\сяи 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1268760"/>
            <a:ext cx="3657178" cy="44644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-243408"/>
            <a:ext cx="8229600" cy="1143000"/>
          </a:xfrm>
        </p:spPr>
        <p:txBody>
          <a:bodyPr/>
          <a:lstStyle/>
          <a:p>
            <a:r>
              <a:rPr lang="ru-RU" dirty="0" smtClean="0"/>
              <a:t>ОЛИМПИЙСКАЯ ИГРОТЕКА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052736"/>
            <a:ext cx="4032448" cy="59766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900" b="1" dirty="0" smtClean="0"/>
              <a:t>Конкурс «Санки». </a:t>
            </a:r>
            <a:r>
              <a:rPr lang="ru-RU" sz="2900" dirty="0" smtClean="0"/>
              <a:t>Каждой команде выдаётся </a:t>
            </a:r>
            <a:r>
              <a:rPr lang="ru-RU" sz="2900" dirty="0" err="1" smtClean="0"/>
              <a:t>скейт</a:t>
            </a:r>
            <a:r>
              <a:rPr lang="ru-RU" sz="2900" dirty="0" smtClean="0"/>
              <a:t> и верёвка, которая привязывается к </a:t>
            </a:r>
            <a:r>
              <a:rPr lang="ru-RU" sz="2900" dirty="0" err="1" smtClean="0"/>
              <a:t>скейту</a:t>
            </a:r>
            <a:r>
              <a:rPr lang="ru-RU" sz="2900" dirty="0" smtClean="0"/>
              <a:t>. Один участник садится, а другой его везёт. Каждый член  команды должна проехать и не упасть.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100" name="Picture 4" descr="F:\учитель года\картинка\иконки\роьаньле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1412776"/>
            <a:ext cx="3720579" cy="42484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-243408"/>
            <a:ext cx="8229600" cy="1143000"/>
          </a:xfrm>
        </p:spPr>
        <p:txBody>
          <a:bodyPr/>
          <a:lstStyle/>
          <a:p>
            <a:r>
              <a:rPr lang="ru-RU" dirty="0" smtClean="0"/>
              <a:t>ОЛИМПИЙСКАЯ ИГРОТЕКА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052736"/>
            <a:ext cx="4104456" cy="59766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900" b="1" dirty="0" smtClean="0"/>
              <a:t>Конкурс «Бобслей». </a:t>
            </a:r>
            <a:r>
              <a:rPr lang="ru-RU" sz="2900" dirty="0" smtClean="0"/>
              <a:t>Один участник сидит на велосипеде. Другой его толкает. Необходимо сделать  вокруг школы один круг, но сидящий на велосипеде участник не трогает педали, а только управляет.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5122" name="Picture 2" descr="F:\учитель года\картинка\иконки\8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1772816"/>
            <a:ext cx="3297584" cy="32975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-243408"/>
            <a:ext cx="8229600" cy="1143000"/>
          </a:xfrm>
        </p:spPr>
        <p:txBody>
          <a:bodyPr/>
          <a:lstStyle/>
          <a:p>
            <a:r>
              <a:rPr lang="ru-RU" dirty="0" smtClean="0"/>
              <a:t>ОЛИМПИЙСКАЯ ИГРОТЕКА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052736"/>
            <a:ext cx="4176464" cy="59766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900" b="1" dirty="0" smtClean="0"/>
              <a:t>Конкурс «Лыжники». </a:t>
            </a:r>
            <a:r>
              <a:rPr lang="ru-RU" sz="2900" dirty="0" smtClean="0"/>
              <a:t>Участники привязывают к ногам две плотные пластины (это может быть кусок </a:t>
            </a:r>
            <a:r>
              <a:rPr lang="ru-RU" sz="2900" dirty="0" err="1" smtClean="0"/>
              <a:t>ламината</a:t>
            </a:r>
            <a:r>
              <a:rPr lang="ru-RU" sz="2900" dirty="0" smtClean="0"/>
              <a:t>). С помощью двух палок, которыми можно отталкиваться,  необходимо пройти трассу.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6146" name="Picture 2" descr="F:\учитель года\картинка\иконки\1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1412776"/>
            <a:ext cx="3744416" cy="37444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-243408"/>
            <a:ext cx="8229600" cy="1143000"/>
          </a:xfrm>
        </p:spPr>
        <p:txBody>
          <a:bodyPr/>
          <a:lstStyle/>
          <a:p>
            <a:r>
              <a:rPr lang="ru-RU" dirty="0" smtClean="0"/>
              <a:t>ОЛИМПИЙСКАЯ ИГРОТЕКА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052736"/>
            <a:ext cx="3096344" cy="59766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900" b="1" dirty="0" smtClean="0"/>
              <a:t>Конкурс «Санки». </a:t>
            </a:r>
            <a:r>
              <a:rPr lang="ru-RU" sz="2900" dirty="0" smtClean="0"/>
              <a:t>Один участник сидит на санках, а другой тянет за верёвку.</a:t>
            </a:r>
          </a:p>
          <a:p>
            <a:pPr algn="ctr">
              <a:buNone/>
            </a:pPr>
            <a:r>
              <a:rPr lang="ru-RU" sz="2900" dirty="0" smtClean="0"/>
              <a:t>Кто первый объедет поставленные шары, тот и победит. 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7170" name="Picture 2" descr="F:\учитель года\картинка\иконки\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124744"/>
            <a:ext cx="4248472" cy="42484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-243408"/>
            <a:ext cx="8229600" cy="1143000"/>
          </a:xfrm>
        </p:spPr>
        <p:txBody>
          <a:bodyPr/>
          <a:lstStyle/>
          <a:p>
            <a:r>
              <a:rPr lang="ru-RU" dirty="0" smtClean="0"/>
              <a:t>ОЛИМПИЙСКАЯ ИГРОТЕКА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052736"/>
            <a:ext cx="3528392" cy="5976664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sz="2900" b="1" dirty="0" smtClean="0"/>
              <a:t>Конкурс «Хоккей». </a:t>
            </a:r>
            <a:r>
              <a:rPr lang="ru-RU" sz="2900" dirty="0" smtClean="0"/>
              <a:t>Все участники могут быть на роликах или все участники без роликов. Необходимо иметь также мяч или шайбу,  клюшки или палки. Каждая команда должна забить в ворота соперника как можно больше мячей или шайб.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8195" name="Picture 3" descr="F:\учитель года\картинка\иконки\ао псосе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1916832"/>
            <a:ext cx="3561233" cy="356123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СПИСОК  САЙТОВ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5256584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rgbClr val="002060"/>
                </a:solidFill>
                <a:hlinkClick r:id="rId2"/>
              </a:rPr>
              <a:t>www.enci.ru</a:t>
            </a:r>
            <a:endParaRPr lang="ru-RU" dirty="0" smtClean="0">
              <a:solidFill>
                <a:srgbClr val="002060"/>
              </a:solidFill>
            </a:endParaRPr>
          </a:p>
          <a:p>
            <a:r>
              <a:rPr lang="en-US" dirty="0" smtClean="0">
                <a:solidFill>
                  <a:srgbClr val="002060"/>
                </a:solidFill>
              </a:rPr>
              <a:t>sportcom.ru</a:t>
            </a:r>
            <a:endParaRPr lang="ru-RU" dirty="0" smtClean="0">
              <a:solidFill>
                <a:srgbClr val="002060"/>
              </a:solidFill>
            </a:endParaRPr>
          </a:p>
          <a:p>
            <a:r>
              <a:rPr lang="en-US" dirty="0" smtClean="0">
                <a:solidFill>
                  <a:srgbClr val="002060"/>
                </a:solidFill>
                <a:hlinkClick r:id="rId3"/>
              </a:rPr>
              <a:t>www.games2010.ru</a:t>
            </a:r>
            <a:endParaRPr lang="ru-RU" dirty="0" smtClean="0">
              <a:solidFill>
                <a:srgbClr val="002060"/>
              </a:solidFill>
            </a:endParaRPr>
          </a:p>
          <a:p>
            <a:r>
              <a:rPr lang="en-US" dirty="0" smtClean="0">
                <a:solidFill>
                  <a:srgbClr val="002060"/>
                </a:solidFill>
              </a:rPr>
              <a:t>ufa.old.kp.ru</a:t>
            </a:r>
            <a:endParaRPr lang="ru-RU" dirty="0" smtClean="0">
              <a:solidFill>
                <a:srgbClr val="002060"/>
              </a:solidFill>
            </a:endParaRPr>
          </a:p>
          <a:p>
            <a:r>
              <a:rPr lang="en-US" dirty="0" smtClean="0">
                <a:solidFill>
                  <a:srgbClr val="002060"/>
                </a:solidFill>
              </a:rPr>
              <a:t>forum.worldok.ru</a:t>
            </a:r>
            <a:endParaRPr lang="ru-RU" dirty="0" smtClean="0">
              <a:solidFill>
                <a:srgbClr val="002060"/>
              </a:solidFill>
            </a:endParaRPr>
          </a:p>
          <a:p>
            <a:r>
              <a:rPr lang="en-US" dirty="0" smtClean="0">
                <a:solidFill>
                  <a:srgbClr val="002060"/>
                </a:solidFill>
              </a:rPr>
              <a:t>olimpiada.dljatebja.ru</a:t>
            </a:r>
            <a:endParaRPr lang="ru-RU" dirty="0" smtClean="0">
              <a:solidFill>
                <a:srgbClr val="002060"/>
              </a:solidFill>
            </a:endParaRPr>
          </a:p>
          <a:p>
            <a:r>
              <a:rPr lang="en-US" dirty="0" smtClean="0">
                <a:solidFill>
                  <a:srgbClr val="002060"/>
                </a:solidFill>
                <a:hlinkClick r:id="rId4"/>
              </a:rPr>
              <a:t>http://www.gigagame.ru/id11995.html</a:t>
            </a:r>
            <a:endParaRPr lang="ru-RU" dirty="0" smtClean="0">
              <a:solidFill>
                <a:srgbClr val="002060"/>
              </a:solidFill>
            </a:endParaRPr>
          </a:p>
          <a:p>
            <a:r>
              <a:rPr lang="en-US" dirty="0" smtClean="0">
                <a:solidFill>
                  <a:srgbClr val="002060"/>
                </a:solidFill>
                <a:hlinkClick r:id="rId5"/>
              </a:rPr>
              <a:t>www.fotobank.ru</a:t>
            </a:r>
            <a:endParaRPr lang="ru-RU" dirty="0" smtClean="0">
              <a:solidFill>
                <a:srgbClr val="002060"/>
              </a:solidFill>
            </a:endParaRPr>
          </a:p>
          <a:p>
            <a:r>
              <a:rPr lang="en-US" dirty="0" smtClean="0">
                <a:solidFill>
                  <a:srgbClr val="002060"/>
                </a:solidFill>
              </a:rPr>
              <a:t>promiscuous.hiblogger.net</a:t>
            </a:r>
            <a:endParaRPr lang="ru-RU" dirty="0" smtClean="0">
              <a:solidFill>
                <a:srgbClr val="002060"/>
              </a:solidFill>
            </a:endParaRPr>
          </a:p>
          <a:p>
            <a:r>
              <a:rPr lang="en-US" dirty="0" smtClean="0">
                <a:solidFill>
                  <a:srgbClr val="002060"/>
                </a:solidFill>
              </a:rPr>
              <a:t>hi-fi.itc.ua</a:t>
            </a:r>
            <a:endParaRPr lang="ru-RU" dirty="0" smtClean="0">
              <a:solidFill>
                <a:srgbClr val="002060"/>
              </a:solidFill>
            </a:endParaRPr>
          </a:p>
          <a:p>
            <a:r>
              <a:rPr lang="en-US" dirty="0" smtClean="0">
                <a:solidFill>
                  <a:srgbClr val="002060"/>
                </a:solidFill>
                <a:hlinkClick r:id="rId6"/>
              </a:rPr>
              <a:t>www.inosmi.ru</a:t>
            </a:r>
            <a:endParaRPr lang="ru-RU" dirty="0" smtClean="0">
              <a:solidFill>
                <a:srgbClr val="002060"/>
              </a:solidFill>
            </a:endParaRPr>
          </a:p>
          <a:p>
            <a:r>
              <a:rPr lang="en-US" dirty="0" smtClean="0">
                <a:solidFill>
                  <a:srgbClr val="002060"/>
                </a:solidFill>
                <a:hlinkClick r:id="rId7"/>
              </a:rPr>
              <a:t>http://www.rian.ru/www.rbcdaily.ru/</a:t>
            </a:r>
            <a:endParaRPr lang="ru-RU" dirty="0" smtClean="0">
              <a:solidFill>
                <a:srgbClr val="002060"/>
              </a:solidFill>
            </a:endParaRPr>
          </a:p>
          <a:p>
            <a:r>
              <a:rPr lang="en-US" dirty="0" smtClean="0">
                <a:solidFill>
                  <a:srgbClr val="002060"/>
                </a:solidFill>
              </a:rPr>
              <a:t>blogs.mail.ru</a:t>
            </a:r>
            <a:endParaRPr lang="ru-RU" dirty="0" smtClean="0">
              <a:solidFill>
                <a:srgbClr val="002060"/>
              </a:solidFill>
            </a:endParaRPr>
          </a:p>
          <a:p>
            <a:r>
              <a:rPr lang="en-US" dirty="0" smtClean="0">
                <a:solidFill>
                  <a:srgbClr val="002060"/>
                </a:solidFill>
                <a:hlinkClick r:id="rId8"/>
              </a:rPr>
              <a:t>www.nv-online.info</a:t>
            </a:r>
            <a:endParaRPr lang="ru-RU" dirty="0" smtClean="0">
              <a:solidFill>
                <a:srgbClr val="002060"/>
              </a:solidFill>
            </a:endParaRPr>
          </a:p>
          <a:p>
            <a:r>
              <a:rPr lang="en-US" dirty="0" smtClean="0">
                <a:solidFill>
                  <a:srgbClr val="002060"/>
                </a:solidFill>
              </a:rPr>
              <a:t>olymp2010.rian.ru</a:t>
            </a:r>
            <a:endParaRPr lang="ru-RU" dirty="0" smtClean="0">
              <a:solidFill>
                <a:srgbClr val="002060"/>
              </a:solidFill>
            </a:endParaRPr>
          </a:p>
          <a:p>
            <a:r>
              <a:rPr lang="en-US" dirty="0" smtClean="0">
                <a:solidFill>
                  <a:srgbClr val="002060"/>
                </a:solidFill>
                <a:hlinkClick r:id="rId9"/>
              </a:rPr>
              <a:t>http://www.art-apple.ru/thumbnails.php?album=17&amp;page=7&amp;sort=td</a:t>
            </a:r>
            <a:endParaRPr lang="ru-RU" dirty="0" smtClean="0">
              <a:solidFill>
                <a:srgbClr val="002060"/>
              </a:solidFill>
            </a:endParaRPr>
          </a:p>
          <a:p>
            <a:r>
              <a:rPr lang="en-US" dirty="0" smtClean="0">
                <a:solidFill>
                  <a:srgbClr val="002060"/>
                </a:solidFill>
                <a:hlinkClick r:id="rId10"/>
              </a:rPr>
              <a:t>http://sport.vector-pic.com/main-ru.html</a:t>
            </a:r>
            <a:endParaRPr lang="ru-RU" dirty="0" smtClean="0">
              <a:solidFill>
                <a:srgbClr val="002060"/>
              </a:solidFill>
            </a:endParaRPr>
          </a:p>
          <a:p>
            <a:r>
              <a:rPr lang="ru-RU" b="1" dirty="0" smtClean="0">
                <a:hlinkClick r:id="rId11"/>
              </a:rPr>
              <a:t>http://www.facebook.com/octanner.appreciation</a:t>
            </a:r>
            <a:r>
              <a:rPr lang="ru-RU" b="1" dirty="0" smtClean="0"/>
              <a:t>.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000628" y="1285860"/>
            <a:ext cx="3731086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Опубликована на сайте</a:t>
            </a:r>
          </a:p>
          <a:p>
            <a:pPr algn="ctr"/>
            <a:r>
              <a:rPr 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Viki.rdf.ru</a:t>
            </a:r>
            <a:endParaRPr lang="ru-RU" sz="2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1340768"/>
            <a:ext cx="813690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dirty="0" smtClean="0">
                <a:solidFill>
                  <a:srgbClr val="FF0000"/>
                </a:solidFill>
              </a:rPr>
              <a:t>ОЛИМПИЙСКИЕ   ЦЕННОСТИ</a:t>
            </a:r>
            <a:endParaRPr lang="ru-RU" sz="6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0"/>
            <a:ext cx="8229600" cy="1143000"/>
          </a:xfrm>
        </p:spPr>
        <p:txBody>
          <a:bodyPr/>
          <a:lstStyle/>
          <a:p>
            <a:pPr algn="ctr"/>
            <a:r>
              <a:rPr lang="ru-RU" b="1" dirty="0" smtClean="0"/>
              <a:t>СОВЕРШЕНСТВО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400600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b="1" dirty="0" smtClean="0"/>
              <a:t>СОВЕРШЕНСТВО – это полная самоотдача как на спортивной арене, так и в жизни.  В данном случае речь идет не столько о триумфальной победе, сколько об упорной борьбе за достижение поставленных целей, ежедневном преодолении себя – то есть о СТРЕМЛЕНИИ к совершенству. </a:t>
            </a:r>
          </a:p>
          <a:p>
            <a:pPr algn="ctr">
              <a:buNone/>
            </a:pPr>
            <a:r>
              <a:rPr lang="ru-RU" b="1" dirty="0" smtClean="0"/>
              <a:t>Каждое учение рассуждает об идеалах и о стремлении к ним. Считается, что совершенство можно найти и увидеть только в искусстве. </a:t>
            </a:r>
          </a:p>
          <a:p>
            <a:pPr algn="ctr">
              <a:buNone/>
            </a:pPr>
            <a:r>
              <a:rPr lang="ru-RU" b="1" dirty="0" smtClean="0"/>
              <a:t>Но в конце 19 века появилась другая точка зрения: совершенства можно достичь, занимаясь физической активностью. </a:t>
            </a:r>
          </a:p>
          <a:p>
            <a:pPr algn="ctr">
              <a:buNone/>
            </a:pPr>
            <a:r>
              <a:rPr lang="ru-RU" b="1" dirty="0" smtClean="0"/>
              <a:t>Совершенство в спорте,  например,  проповедовал потомственный дворянин Пьер де Кубертен. А его современники выступали за массовое «физическое воспитание». </a:t>
            </a:r>
          </a:p>
          <a:p>
            <a:pPr algn="ctr">
              <a:buNone/>
            </a:pPr>
            <a:r>
              <a:rPr lang="ru-RU" b="1" dirty="0" smtClean="0"/>
              <a:t>Сегодня мы знаем, что именно с массового спорта и начинается то самое стремление к совершенству, </a:t>
            </a:r>
          </a:p>
          <a:p>
            <a:pPr algn="ctr">
              <a:buNone/>
            </a:pPr>
            <a:r>
              <a:rPr lang="ru-RU" b="1" dirty="0" smtClean="0"/>
              <a:t>которое приводит к олимпийским рекордам.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F:\учитель года\совершенство\1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332656"/>
            <a:ext cx="3380630" cy="2222995"/>
          </a:xfrm>
          <a:prstGeom prst="rect">
            <a:avLst/>
          </a:prstGeom>
          <a:noFill/>
        </p:spPr>
      </p:pic>
      <p:pic>
        <p:nvPicPr>
          <p:cNvPr id="1027" name="Picture 3" descr="F:\учитель года\совершенство\2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3573016"/>
            <a:ext cx="2880320" cy="2304256"/>
          </a:xfrm>
          <a:prstGeom prst="rect">
            <a:avLst/>
          </a:prstGeom>
          <a:noFill/>
        </p:spPr>
      </p:pic>
      <p:pic>
        <p:nvPicPr>
          <p:cNvPr id="1028" name="Picture 4" descr="F:\учитель года\совершенство\3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760458">
            <a:off x="5508104" y="3284984"/>
            <a:ext cx="2969887" cy="2520280"/>
          </a:xfrm>
          <a:prstGeom prst="rect">
            <a:avLst/>
          </a:prstGeom>
          <a:noFill/>
        </p:spPr>
      </p:pic>
      <p:pic>
        <p:nvPicPr>
          <p:cNvPr id="1029" name="Picture 5" descr="F:\учитель года\совершенство\111.jpe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20865881">
            <a:off x="467544" y="620688"/>
            <a:ext cx="4007718" cy="2736304"/>
          </a:xfrm>
          <a:prstGeom prst="rect">
            <a:avLst/>
          </a:prstGeom>
          <a:noFill/>
        </p:spPr>
      </p:pic>
      <p:pic>
        <p:nvPicPr>
          <p:cNvPr id="1030" name="Picture 6" descr="F:\учитель года\совершенство\33.jpe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75856" y="2708920"/>
            <a:ext cx="2760074" cy="20162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pPr algn="ctr"/>
            <a:r>
              <a:rPr lang="ru-RU" b="1" dirty="0" smtClean="0"/>
              <a:t>ДРУЖБА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38912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1400" b="1" dirty="0" smtClean="0"/>
              <a:t>ДРУЖБА - это одна из главных человеческих ценностей. Платон ставил дружбу выше остальных человеческих привязанностей. Друзья, говорил он,</a:t>
            </a:r>
          </a:p>
          <a:p>
            <a:pPr algn="ctr">
              <a:buNone/>
            </a:pPr>
            <a:r>
              <a:rPr lang="ru-RU" sz="1400" b="1" dirty="0" smtClean="0"/>
              <a:t>«гораздо ближе друг к другу, чем мать и отец».</a:t>
            </a:r>
          </a:p>
          <a:p>
            <a:pPr algn="ctr">
              <a:buNone/>
            </a:pPr>
            <a:r>
              <a:rPr lang="ru-RU" sz="1400" b="1" dirty="0" smtClean="0"/>
              <a:t>Олимпийское же понимание дружбы относится не только к привязанности между отдельными людьми, а шире – между целыми народами и культурами.  </a:t>
            </a:r>
          </a:p>
          <a:p>
            <a:pPr algn="ctr">
              <a:buNone/>
            </a:pPr>
            <a:r>
              <a:rPr lang="ru-RU" sz="1400" b="1" dirty="0" smtClean="0"/>
              <a:t>Спорт - это инструмент, который помогает найти взаимопонимание между людьми и целыми народами. А дружба в команде помогает достичь лучшего результата, чем простая сумма всех усилий. </a:t>
            </a:r>
          </a:p>
          <a:p>
            <a:pPr algn="ctr">
              <a:buNone/>
            </a:pPr>
            <a:r>
              <a:rPr lang="ru-RU" sz="1400" b="1" dirty="0" smtClean="0"/>
              <a:t>МОК считает, что олимпийские игры могут и должны помогать разрешению международных конфликтов. Цитируем президента МОК Жака </a:t>
            </a:r>
            <a:r>
              <a:rPr lang="ru-RU" sz="1400" b="1" dirty="0" err="1" smtClean="0"/>
              <a:t>Рогге</a:t>
            </a:r>
            <a:r>
              <a:rPr lang="ru-RU" sz="1400" b="1" dirty="0" smtClean="0"/>
              <a:t>: спорт «не может сам по себе останавливать войны или поддерживать мир, но его жизненно важная роль заключается в том, чтобы помогать построению лучшего и более мирного мира». С этим связана древняя традиция олимпийского перемирия, уходящая корнями в Игры античности и возрожденная МОК в 1992 году. </a:t>
            </a:r>
          </a:p>
          <a:p>
            <a:pPr algn="ctr">
              <a:buNone/>
            </a:pPr>
            <a:r>
              <a:rPr lang="ru-RU" sz="1400" b="1" dirty="0" smtClean="0"/>
              <a:t>Цели олимпийского перемирия:</a:t>
            </a:r>
          </a:p>
          <a:p>
            <a:pPr algn="ctr">
              <a:buNone/>
            </a:pPr>
            <a:r>
              <a:rPr lang="ru-RU" sz="1400" b="1" dirty="0" smtClean="0"/>
              <a:t>• обеспечить прекращение военных действий на период Олимпийских игр;</a:t>
            </a:r>
          </a:p>
          <a:p>
            <a:pPr algn="ctr">
              <a:buNone/>
            </a:pPr>
            <a:r>
              <a:rPr lang="ru-RU" sz="1400" b="1" dirty="0" smtClean="0"/>
              <a:t>• наладить контакты между враждующими сторонами через спорт;</a:t>
            </a:r>
          </a:p>
          <a:p>
            <a:pPr algn="ctr">
              <a:buNone/>
            </a:pPr>
            <a:r>
              <a:rPr lang="ru-RU" sz="1400" b="1" dirty="0" smtClean="0"/>
              <a:t>• оказать гуманитарную помощь странам, охваченным войной;</a:t>
            </a:r>
          </a:p>
          <a:p>
            <a:pPr algn="ctr">
              <a:buNone/>
            </a:pPr>
            <a:r>
              <a:rPr lang="ru-RU" sz="1400" b="1" dirty="0" smtClean="0"/>
              <a:t>• создать «окно возможностей» для заключения мира.</a:t>
            </a:r>
          </a:p>
          <a:p>
            <a:pPr algn="ctr">
              <a:buNone/>
            </a:pPr>
            <a:r>
              <a:rPr lang="ru-RU" sz="1400" b="1" dirty="0" smtClean="0"/>
              <a:t>Символ олимпийского перемирия – голубка, традиционный образ мира, на фоне пяти голубых </a:t>
            </a:r>
            <a:r>
              <a:rPr lang="ru-RU" sz="1400" b="1" dirty="0" err="1" smtClean="0"/>
              <a:t>колеци</a:t>
            </a:r>
            <a:r>
              <a:rPr lang="ru-RU" sz="1400" b="1" dirty="0" smtClean="0"/>
              <a:t> стилизованного олимпийского огня. Олимпийский огонь призван нести дружбу и чувство духовного единства в сердца людей во всем мире, а разноцветные точки на языках пламени символизируют</a:t>
            </a:r>
          </a:p>
          <a:p>
            <a:pPr algn="ctr">
              <a:buNone/>
            </a:pPr>
            <a:r>
              <a:rPr lang="ru-RU" sz="1400" b="1" dirty="0" smtClean="0"/>
              <a:t>людей (или представителей) разных рас и культур.</a:t>
            </a:r>
          </a:p>
          <a:p>
            <a:pPr algn="ctr"/>
            <a:endParaRPr lang="ru-RU" sz="1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F:\учитель года\совершенство\4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606192">
            <a:off x="764381" y="692696"/>
            <a:ext cx="3420380" cy="2736304"/>
          </a:xfrm>
          <a:prstGeom prst="rect">
            <a:avLst/>
          </a:prstGeom>
          <a:noFill/>
        </p:spPr>
      </p:pic>
      <p:pic>
        <p:nvPicPr>
          <p:cNvPr id="2051" name="Picture 3" descr="F:\учитель года\совершенство\6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3573016"/>
            <a:ext cx="3302940" cy="2465238"/>
          </a:xfrm>
          <a:prstGeom prst="rect">
            <a:avLst/>
          </a:prstGeom>
          <a:noFill/>
        </p:spPr>
      </p:pic>
      <p:pic>
        <p:nvPicPr>
          <p:cNvPr id="2052" name="Picture 4" descr="F:\учитель года\совершенство\7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437232">
            <a:off x="5079826" y="692696"/>
            <a:ext cx="3606888" cy="2880320"/>
          </a:xfrm>
          <a:prstGeom prst="rect">
            <a:avLst/>
          </a:prstGeom>
          <a:noFill/>
        </p:spPr>
      </p:pic>
      <p:pic>
        <p:nvPicPr>
          <p:cNvPr id="2053" name="Picture 5" descr="F:\учитель года\совершенство\333.jpe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08104" y="2996951"/>
            <a:ext cx="2462386" cy="28412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1143000"/>
          </a:xfrm>
        </p:spPr>
        <p:txBody>
          <a:bodyPr/>
          <a:lstStyle/>
          <a:p>
            <a:pPr algn="ctr"/>
            <a:r>
              <a:rPr lang="ru-RU" b="1" dirty="0" smtClean="0"/>
              <a:t>УВАЖЕНИЕ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5472608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ru-RU" sz="2900" b="1" dirty="0" smtClean="0"/>
              <a:t>УВАЖЕНИЕ - это уважение к себе, своему телу, уважение к другим, к окружающей среде.  </a:t>
            </a:r>
          </a:p>
          <a:p>
            <a:pPr algn="ctr">
              <a:buNone/>
            </a:pPr>
            <a:r>
              <a:rPr lang="ru-RU" sz="2900" b="1" dirty="0" smtClean="0"/>
              <a:t>В спорте уважение – это соблюдение правил, средство борьбы против использования допинга и других злоупотреблений. </a:t>
            </a:r>
          </a:p>
          <a:p>
            <a:pPr algn="ctr">
              <a:buNone/>
            </a:pPr>
            <a:r>
              <a:rPr lang="ru-RU" sz="2900" b="1" dirty="0" smtClean="0"/>
              <a:t>Уважение к сопернику – исключает использование неспортивных средств достижения цели. Допинг стал серьезной проблемой в 1980-90 гг., и для борьбы с ним в 1999 году было создано специальное олимпийское агентство – ВАДА (официальный сайт http://www.wada-ama.org/en/). Для еще большей независимости и эффективности Агентства его штаб-квартира переехала в Монреаль в 2002 году. </a:t>
            </a:r>
          </a:p>
          <a:p>
            <a:pPr algn="ctr">
              <a:buNone/>
            </a:pPr>
            <a:r>
              <a:rPr lang="ru-RU" sz="2900" b="1" dirty="0" smtClean="0"/>
              <a:t>Системный подход сразу же дал серьезные результаты – к примеру, были выявлены злоупотребления спортивных чиновников из ГДР,</a:t>
            </a:r>
          </a:p>
          <a:p>
            <a:pPr algn="ctr">
              <a:buNone/>
            </a:pPr>
            <a:r>
              <a:rPr lang="ru-RU" sz="2900" b="1" dirty="0" smtClean="0"/>
              <a:t> которые в 1980-х буквально «накачивали» своих</a:t>
            </a:r>
          </a:p>
          <a:p>
            <a:pPr algn="ctr">
              <a:buNone/>
            </a:pPr>
            <a:r>
              <a:rPr lang="ru-RU" sz="2900" b="1" dirty="0" smtClean="0"/>
              <a:t>подопечных анаболиками. </a:t>
            </a:r>
          </a:p>
          <a:p>
            <a:pPr algn="ctr">
              <a:buNone/>
            </a:pPr>
            <a:r>
              <a:rPr lang="ru-RU" sz="2900" b="1" dirty="0" smtClean="0"/>
              <a:t>Многие спортсмены, особенно женщины, принимавшие эти препараты, на всю жизнь остались инвалидами. И все это делалось ради того, чтобы пятнадцатимиллионная ГДР могла на равных соперничать с такими спортивными державами как США и СССР. </a:t>
            </a:r>
          </a:p>
          <a:p>
            <a:pPr algn="ctr">
              <a:buNone/>
            </a:pPr>
            <a:r>
              <a:rPr lang="ru-RU" sz="2900" b="1" dirty="0" smtClean="0"/>
              <a:t>По этому делу о допинге дали показания более 300 атлетов, и были осуждены наиболее одиозные функционеры.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F:\учитель года\совершенство\11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973817">
            <a:off x="764263" y="539756"/>
            <a:ext cx="3755655" cy="2829260"/>
          </a:xfrm>
          <a:prstGeom prst="rect">
            <a:avLst/>
          </a:prstGeom>
          <a:noFill/>
        </p:spPr>
      </p:pic>
      <p:pic>
        <p:nvPicPr>
          <p:cNvPr id="3075" name="Picture 3" descr="F:\учитель года\совершенство\333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404664"/>
            <a:ext cx="3038450" cy="3505904"/>
          </a:xfrm>
          <a:prstGeom prst="rect">
            <a:avLst/>
          </a:prstGeom>
          <a:noFill/>
        </p:spPr>
      </p:pic>
      <p:pic>
        <p:nvPicPr>
          <p:cNvPr id="3076" name="Picture 4" descr="F:\учитель года\совершенство\121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1286576">
            <a:off x="4572000" y="3501008"/>
            <a:ext cx="3333551" cy="2606686"/>
          </a:xfrm>
          <a:prstGeom prst="rect">
            <a:avLst/>
          </a:prstGeom>
          <a:noFill/>
        </p:spPr>
      </p:pic>
      <p:pic>
        <p:nvPicPr>
          <p:cNvPr id="3077" name="Picture 5" descr="F:\учитель года\совершенство\1212.jpe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20433807">
            <a:off x="828250" y="3416553"/>
            <a:ext cx="2983189" cy="230899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279</TotalTime>
  <Words>1464</Words>
  <Application>Microsoft Office PowerPoint</Application>
  <PresentationFormat>Экран (4:3)</PresentationFormat>
  <Paragraphs>132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Поток</vt:lpstr>
      <vt:lpstr>Слайд 1</vt:lpstr>
      <vt:lpstr>ЦЕННОСТИ </vt:lpstr>
      <vt:lpstr>Слайд 3</vt:lpstr>
      <vt:lpstr>СОВЕРШЕНСТВО</vt:lpstr>
      <vt:lpstr>Слайд 5</vt:lpstr>
      <vt:lpstr>ДРУЖБА</vt:lpstr>
      <vt:lpstr>Слайд 7</vt:lpstr>
      <vt:lpstr>УВАЖЕНИЕ</vt:lpstr>
      <vt:lpstr>Слайд 9</vt:lpstr>
      <vt:lpstr>ПАРАЛИМПИЙСКИЕ    ЦЕННОСТИ</vt:lpstr>
      <vt:lpstr>СМЕЛОСТЬ</vt:lpstr>
      <vt:lpstr>Слайд 12</vt:lpstr>
      <vt:lpstr>РАВЕНСТВО</vt:lpstr>
      <vt:lpstr>Слайд 14</vt:lpstr>
      <vt:lpstr>РЕШИМОСТЬ</vt:lpstr>
      <vt:lpstr>Слайд 16</vt:lpstr>
      <vt:lpstr>ВДОХНОВЕНИЕ</vt:lpstr>
      <vt:lpstr>Слайд 18</vt:lpstr>
      <vt:lpstr>ОЛИМПИЙСКАЯ ИГРОТЕКА</vt:lpstr>
      <vt:lpstr>ОЛИМПИЙСКАЯ ИГРОТЕКА</vt:lpstr>
      <vt:lpstr>ОЛИМПИЙСКАЯ ИГРОТЕКА</vt:lpstr>
      <vt:lpstr>ОЛИМПИЙСКАЯ ИГРОТЕКА</vt:lpstr>
      <vt:lpstr>ОЛИМПИЙСКАЯ ИГРОТЕКА</vt:lpstr>
      <vt:lpstr>ОЛИМПИЙСКАЯ ИГРОТЕКА</vt:lpstr>
      <vt:lpstr>ОЛИМПИЙСКАЯ ИГРОТЕКА</vt:lpstr>
      <vt:lpstr>ОЛИМПИЙСКАЯ ИГРОТЕКА</vt:lpstr>
      <vt:lpstr>ОЛИМПИЙСКАЯ ИГРОТЕКА</vt:lpstr>
      <vt:lpstr>СПИСОК  САЙТОВ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Gamer's</dc:creator>
  <cp:lastModifiedBy>viki</cp:lastModifiedBy>
  <cp:revision>35</cp:revision>
  <dcterms:created xsi:type="dcterms:W3CDTF">2010-09-21T06:20:21Z</dcterms:created>
  <dcterms:modified xsi:type="dcterms:W3CDTF">2012-01-28T12:24:01Z</dcterms:modified>
</cp:coreProperties>
</file>